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29"/>
  </p:notesMasterIdLst>
  <p:sldIdLst>
    <p:sldId id="256" r:id="rId3"/>
    <p:sldId id="257" r:id="rId4"/>
    <p:sldId id="258" r:id="rId5"/>
    <p:sldId id="259" r:id="rId6"/>
    <p:sldId id="260" r:id="rId7"/>
    <p:sldId id="261" r:id="rId8"/>
    <p:sldId id="262" r:id="rId9"/>
    <p:sldId id="263" r:id="rId10"/>
    <p:sldId id="264" r:id="rId11"/>
    <p:sldId id="265" r:id="rId12"/>
    <p:sldId id="268" r:id="rId13"/>
    <p:sldId id="269" r:id="rId14"/>
    <p:sldId id="270" r:id="rId15"/>
    <p:sldId id="271" r:id="rId16"/>
    <p:sldId id="272" r:id="rId17"/>
    <p:sldId id="409" r:id="rId18"/>
    <p:sldId id="411" r:id="rId19"/>
    <p:sldId id="410" r:id="rId20"/>
    <p:sldId id="412" r:id="rId21"/>
    <p:sldId id="407" r:id="rId22"/>
    <p:sldId id="413" r:id="rId23"/>
    <p:sldId id="416" r:id="rId24"/>
    <p:sldId id="414" r:id="rId25"/>
    <p:sldId id="415" r:id="rId26"/>
    <p:sldId id="408" r:id="rId27"/>
    <p:sldId id="376" r:id="rId2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4762" autoAdjust="0"/>
  </p:normalViewPr>
  <p:slideViewPr>
    <p:cSldViewPr snapToGrid="0">
      <p:cViewPr varScale="1">
        <p:scale>
          <a:sx n="75" d="100"/>
          <a:sy n="75" d="100"/>
        </p:scale>
        <p:origin x="231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8" Type="http://schemas.openxmlformats.org/officeDocument/2006/relationships/slide" Target="slides/slide6.xml"/></Relationships>
</file>

<file path=ppt/media/image1.jpe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t>The process of changing the source code of a software system such that:</a:t>
            </a:r>
          </a:p>
          <a:p>
            <a:r>
              <a:t>The external (observable) behavior of the system does not change - e.g., functional requirements are maintained</a:t>
            </a:r>
          </a:p>
          <a:p>
            <a:r>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t>If programmers spend time “cleaning up the code”, then that’s less time spent implementing required functionality - and the schedule is slipping as it is!</a:t>
            </a:r>
          </a:p>
          <a:p>
            <a:r>
              <a:t>Refactoring can break code that previously worked</a:t>
            </a:r>
          </a:p>
          <a:p>
            <a:endParaRPr/>
          </a:p>
          <a:p>
            <a:r>
              <a:t>Refactoring needs to be systematic, incremental, and safe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t>If programmers spend time “cleaning up the code”, then that’s less time spent implementing required functionality - and the schedule is slipping as it is!</a:t>
            </a:r>
          </a:p>
          <a:p>
            <a:r>
              <a:t>Refactoring can break code that previously worked</a:t>
            </a:r>
          </a:p>
          <a:p>
            <a:endParaRPr/>
          </a:p>
          <a:p>
            <a:r>
              <a:t>Refactoring needs to be systematic, incremental, and safe</a:t>
            </a:r>
          </a:p>
        </p:txBody>
      </p:sp>
    </p:spTree>
    <p:extLst>
      <p:ext uri="{BB962C8B-B14F-4D97-AF65-F5344CB8AC3E}">
        <p14:creationId xmlns:p14="http://schemas.microsoft.com/office/powerpoint/2010/main" val="17695972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tech-debt. Storage and RAM SOOOO expensive, can’t we just put off fixing this problem for if it becomes needed?</a:t>
            </a:r>
          </a:p>
          <a:p>
            <a:endParaRPr lang="en-US" dirty="0"/>
          </a:p>
          <a:p>
            <a:r>
              <a:rPr lang="en-US" dirty="0"/>
              <a:t>The key idea is to NOT forget about this problem, but to consider planning around it</a:t>
            </a:r>
          </a:p>
        </p:txBody>
      </p:sp>
    </p:spTree>
    <p:extLst>
      <p:ext uri="{BB962C8B-B14F-4D97-AF65-F5344CB8AC3E}">
        <p14:creationId xmlns:p14="http://schemas.microsoft.com/office/powerpoint/2010/main" val="4039477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a:t>
            </a:r>
            <a:r>
              <a:rPr lang="en-US" dirty="0" err="1"/>
              <a:t>Eventaully</a:t>
            </a:r>
            <a:r>
              <a:rPr lang="en-US" dirty="0"/>
              <a:t>, you cross a tipping point, where it is costing you more to maintain this debt than the benefit received. At some point, hopefully, you would come to remediate the debt.</a:t>
            </a:r>
          </a:p>
        </p:txBody>
      </p:sp>
    </p:spTree>
    <p:extLst>
      <p:ext uri="{BB962C8B-B14F-4D97-AF65-F5344CB8AC3E}">
        <p14:creationId xmlns:p14="http://schemas.microsoft.com/office/powerpoint/2010/main" val="31173850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architectural runway - have an explicit, iterative approach. Allocate that time based on quality attribute requirements. It’s really a requirements problem: what are short-term and long-term goals of the business, and hence, key quality requirements. Are you starting a company that you are hoping will be quickly bought out, and you can cash out? Or does it need to scale up in some way?</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endParaRPr lang="en-US" dirty="0"/>
          </a:p>
        </p:txBody>
      </p:sp>
    </p:spTree>
    <p:extLst>
      <p:ext uri="{BB962C8B-B14F-4D97-AF65-F5344CB8AC3E}">
        <p14:creationId xmlns:p14="http://schemas.microsoft.com/office/powerpoint/2010/main" val="36518214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t>Author of many works on software engineering methodology, including the seminal text on refactoring. Not inventor of refactoring by any means, but an evangelist for refactoring and related development methodologies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t>Characteristics that might be improved: Maintainability: Easier to read and understand, Easier to (further) modify, Easier to integrate, Easier to test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dirty="0"/>
              <a:t>A disciplined technique for restructuring an existing body of code, altering its internal structure without changing its external behavior</a:t>
            </a:r>
          </a:p>
          <a:p>
            <a:pPr marL="228600" indent="-228600" defTabSz="584200">
              <a:lnSpc>
                <a:spcPct val="100000"/>
              </a:lnSpc>
              <a:buSzPct val="100000"/>
              <a:buChar char="•"/>
              <a:defRPr sz="1600">
                <a:latin typeface="Lucida Grande"/>
                <a:ea typeface="Lucida Grande"/>
                <a:cs typeface="Lucida Grande"/>
                <a:sym typeface="Lucida Grande"/>
              </a:defRPr>
            </a:pPr>
            <a:r>
              <a:rPr dirty="0"/>
              <a:t>Series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terminology that is often related to refactoring. They are fancy names for small mistakes or code that is a good candidates for refactoring.</a:t>
            </a:r>
          </a:p>
        </p:txBody>
      </p:sp>
    </p:spTree>
    <p:extLst>
      <p:ext uri="{BB962C8B-B14F-4D97-AF65-F5344CB8AC3E}">
        <p14:creationId xmlns:p14="http://schemas.microsoft.com/office/powerpoint/2010/main" val="33866349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t>refactorings for changing the class hierarchy and/or the types of declarations of variables and fields</a:t>
            </a:r>
          </a:p>
          <a:p>
            <a:r>
              <a:t>purpose is to make designs more flexible, e.g., by facilitating the introduction of design patterns </a:t>
            </a:r>
          </a:p>
          <a:p>
            <a:endParaRPr/>
          </a:p>
          <a:p>
            <a:r>
              <a:t>Way, way more refactoring than this. Again, over a hundred. What’s most useful is often what’s automated…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4/4/22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4/4/22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4/4/22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4/4/22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4/4/22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4/4/22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4/4/22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4/4/22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4/4/22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4/4/22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4/4/22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4/4/22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7.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15.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 Id="rId5" Type="http://schemas.openxmlformats.org/officeDocument/2006/relationships/image" Target="../media/image9.jpeg"/><Relationship Id="rId4" Type="http://schemas.openxmlformats.org/officeDocument/2006/relationships/hyperlink" Target="https://thenewstack.io/instagram-makes-smooth-move-python-3/"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Ferdinand Vesely,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ormAutofit/>
          </a:bodyPr>
          <a:lstStyle>
            <a:lvl1pPr algn="l" defTabSz="587022">
              <a:defRPr sz="3200" b="1">
                <a:solidFill>
                  <a:srgbClr val="000000"/>
                </a:solidFill>
              </a:defRPr>
            </a:lvl1pPr>
          </a:lstStyle>
          <a:p>
            <a:r>
              <a:rPr dirty="0"/>
              <a:t>Lesson 1</a:t>
            </a:r>
            <a:r>
              <a:rPr lang="en-US" dirty="0"/>
              <a:t>1</a:t>
            </a:r>
            <a:r>
              <a:rPr dirty="0"/>
              <a:t>: Refactoring</a:t>
            </a:r>
            <a:r>
              <a:rPr lang="en-US" dirty="0"/>
              <a:t>, Code Smells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485069"/>
            <a:ext cx="11717868" cy="4832560"/>
          </a:xfrm>
          <a:prstGeom prst="rect">
            <a:avLst/>
          </a:prstGeom>
        </p:spPr>
        <p:txBody>
          <a:bodyPr/>
          <a:lstStyle/>
          <a:p>
            <a:pPr marL="418845" indent="-418845" defTabSz="1681912">
              <a:spcBef>
                <a:spcPts val="3100"/>
              </a:spcBef>
              <a:defRPr sz="3298"/>
            </a:pPr>
            <a:r>
              <a:t>Acknowledge that it will be difficult to get design right the first time</a:t>
            </a:r>
          </a:p>
          <a:p>
            <a:pPr marL="418845" indent="-418845" defTabSz="1681912">
              <a:spcBef>
                <a:spcPts val="3100"/>
              </a:spcBef>
              <a:defRPr sz="3298"/>
            </a:pPr>
            <a:r>
              <a:t>When adding new functionality, fixing a bug, doing code review, or any time</a:t>
            </a:r>
          </a:p>
          <a:p>
            <a:pPr marL="418845" indent="-418845" defTabSz="1681912">
              <a:spcBef>
                <a:spcPts val="3100"/>
              </a:spcBef>
              <a:defRPr sz="3298"/>
            </a:pPr>
            <a:r>
              <a:t>Refactoring evolves design in increments</a:t>
            </a:r>
          </a:p>
          <a:p>
            <a:pPr marL="418845" indent="-418845" defTabSz="1681912">
              <a:spcBef>
                <a:spcPts val="3100"/>
              </a:spcBef>
              <a:defRPr sz="3298"/>
            </a:pPr>
            <a:r>
              <a:t>Refactoring reduces technical debt</a:t>
            </a:r>
          </a:p>
          <a:p>
            <a:pPr marL="418845" indent="-418845" defTabSz="1681912">
              <a:spcBef>
                <a:spcPts val="3100"/>
              </a:spcBef>
              <a:defRPr sz="3298"/>
            </a:pPr>
            <a:r>
              <a:t>What do you refactor?</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prstGeom prst="rect">
            <a:avLst/>
          </a:prstGeom>
        </p:spPr>
        <p:txBody>
          <a:bodyPr/>
          <a:lstStyle>
            <a:lvl1pPr defTabSz="1369804">
              <a:defRPr sz="4740" spc="-94"/>
            </a:lvl1pPr>
          </a:lstStyle>
          <a:p>
            <a:r>
              <a:t>Code Smells</a:t>
            </a:r>
          </a:p>
        </p:txBody>
      </p:sp>
      <p:sp>
        <p:nvSpPr>
          <p:cNvPr id="208" name="A complete list (links to book!)"/>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A complete list (links to book!)</a:t>
            </a:r>
          </a:p>
        </p:txBody>
      </p:sp>
      <p:sp>
        <p:nvSpPr>
          <p:cNvPr id="209" name="Mysterious Name…"/>
          <p:cNvSpPr txBox="1">
            <a:spLocks noGrp="1"/>
          </p:cNvSpPr>
          <p:nvPr>
            <p:ph type="body" sz="quarter" idx="1"/>
          </p:nvPr>
        </p:nvSpPr>
        <p:spPr>
          <a:xfrm>
            <a:off x="759274" y="3165662"/>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3"/>
              </a:rPr>
              <a:t>Mysterious Name</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4"/>
              </a:rPr>
              <a:t>Duplicated Code</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5"/>
              </a:rPr>
              <a:t>Long Function</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6"/>
              </a:rPr>
              <a:t>Long Parameter List</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7"/>
              </a:rPr>
              <a:t>Global Data</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8"/>
              </a:rPr>
              <a:t>Mutable Data</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9"/>
              </a:rPr>
              <a:t>Divergent Change</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0"/>
              </a:rPr>
              <a:t>Shotgun Surgery</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1"/>
              </a:rPr>
              <a:t>Feature Envy</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2"/>
              </a:rPr>
              <a:t>Data Clumps</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3"/>
              </a:rPr>
              <a:t>Primitive Obsession</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735811" y="3170996"/>
            <a:ext cx="7235790" cy="46642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a:hlinkClick r:id="rId15"/>
              </a:rPr>
              <a:t>Loops</a:t>
            </a:r>
          </a:p>
          <a:p>
            <a:pPr algn="l" defTabSz="457200">
              <a:defRPr sz="2900">
                <a:solidFill>
                  <a:srgbClr val="070707"/>
                </a:solidFill>
                <a:latin typeface="Georgia"/>
                <a:ea typeface="Georgia"/>
                <a:cs typeface="Georgia"/>
                <a:sym typeface="Georgia"/>
              </a:defRPr>
            </a:pPr>
            <a:r>
              <a:rPr u="sng">
                <a:hlinkClick r:id="rId16"/>
              </a:rPr>
              <a:t>Lazy Element</a:t>
            </a:r>
            <a:endParaRPr>
              <a:solidFill>
                <a:srgbClr val="333333"/>
              </a:solidFill>
            </a:endParaRPr>
          </a:p>
          <a:p>
            <a:pPr algn="l" defTabSz="457200">
              <a:defRPr sz="2900">
                <a:solidFill>
                  <a:srgbClr val="070707"/>
                </a:solidFill>
                <a:latin typeface="Georgia"/>
                <a:ea typeface="Georgia"/>
                <a:cs typeface="Georgia"/>
                <a:sym typeface="Georgia"/>
              </a:defRPr>
            </a:pPr>
            <a:r>
              <a:rPr u="sng">
                <a:hlinkClick r:id="rId17"/>
              </a:rPr>
              <a:t>Speculative Generality</a:t>
            </a:r>
            <a:endParaRPr>
              <a:solidFill>
                <a:srgbClr val="333333"/>
              </a:solidFill>
            </a:endParaRPr>
          </a:p>
          <a:p>
            <a:pPr algn="l" defTabSz="457200">
              <a:defRPr sz="2900">
                <a:solidFill>
                  <a:srgbClr val="070707"/>
                </a:solidFill>
                <a:latin typeface="Georgia"/>
                <a:ea typeface="Georgia"/>
                <a:cs typeface="Georgia"/>
                <a:sym typeface="Georgia"/>
              </a:defRPr>
            </a:pPr>
            <a:r>
              <a:rPr u="sng">
                <a:hlinkClick r:id="rId18"/>
              </a:rPr>
              <a:t>Temporary Field</a:t>
            </a:r>
            <a:endParaRPr>
              <a:solidFill>
                <a:srgbClr val="333333"/>
              </a:solidFill>
            </a:endParaRPr>
          </a:p>
          <a:p>
            <a:pPr algn="l" defTabSz="457200">
              <a:defRPr sz="2900">
                <a:solidFill>
                  <a:srgbClr val="070707"/>
                </a:solidFill>
                <a:latin typeface="Georgia"/>
                <a:ea typeface="Georgia"/>
                <a:cs typeface="Georgia"/>
                <a:sym typeface="Georgia"/>
              </a:defRPr>
            </a:pPr>
            <a:r>
              <a:rPr u="sng">
                <a:hlinkClick r:id="rId19"/>
              </a:rPr>
              <a:t>Message Chains</a:t>
            </a:r>
            <a:endParaRPr>
              <a:solidFill>
                <a:srgbClr val="333333"/>
              </a:solidFill>
            </a:endParaRPr>
          </a:p>
          <a:p>
            <a:pPr algn="l" defTabSz="457200">
              <a:defRPr sz="2900">
                <a:solidFill>
                  <a:srgbClr val="070707"/>
                </a:solidFill>
                <a:latin typeface="Georgia"/>
                <a:ea typeface="Georgia"/>
                <a:cs typeface="Georgia"/>
                <a:sym typeface="Georgia"/>
              </a:defRPr>
            </a:pPr>
            <a:r>
              <a:rPr u="sng">
                <a:hlinkClick r:id="rId20"/>
              </a:rPr>
              <a:t>Middle Man</a:t>
            </a:r>
            <a:endParaRPr>
              <a:solidFill>
                <a:srgbClr val="333333"/>
              </a:solidFill>
            </a:endParaRPr>
          </a:p>
          <a:p>
            <a:pPr algn="l" defTabSz="457200">
              <a:defRPr sz="2900">
                <a:solidFill>
                  <a:srgbClr val="070707"/>
                </a:solidFill>
                <a:latin typeface="Georgia"/>
                <a:ea typeface="Georgia"/>
                <a:cs typeface="Georgia"/>
                <a:sym typeface="Georgia"/>
              </a:defRPr>
            </a:pPr>
            <a:r>
              <a:rPr u="sng">
                <a:hlinkClick r:id="rId21"/>
              </a:rPr>
              <a:t>Insider Trading</a:t>
            </a:r>
            <a:endParaRPr>
              <a:solidFill>
                <a:srgbClr val="333333"/>
              </a:solidFill>
            </a:endParaRPr>
          </a:p>
          <a:p>
            <a:pPr algn="l" defTabSz="457200">
              <a:defRPr sz="2900">
                <a:solidFill>
                  <a:srgbClr val="070707"/>
                </a:solidFill>
                <a:latin typeface="Georgia"/>
                <a:ea typeface="Georgia"/>
                <a:cs typeface="Georgia"/>
                <a:sym typeface="Georgia"/>
              </a:defRPr>
            </a:pPr>
            <a:r>
              <a:rPr u="sng">
                <a:hlinkClick r:id="rId22"/>
              </a:rPr>
              <a:t>Large Class</a:t>
            </a:r>
            <a:endParaRPr>
              <a:solidFill>
                <a:srgbClr val="333333"/>
              </a:solidFill>
            </a:endParaRPr>
          </a:p>
          <a:p>
            <a:pPr algn="l" defTabSz="457200">
              <a:defRPr sz="2900">
                <a:solidFill>
                  <a:srgbClr val="070707"/>
                </a:solidFill>
                <a:latin typeface="Georgia"/>
                <a:ea typeface="Georgia"/>
                <a:cs typeface="Georgia"/>
                <a:sym typeface="Georgia"/>
              </a:defRPr>
            </a:pPr>
            <a:r>
              <a:rPr u="sng">
                <a:hlinkClick r:id="rId23"/>
              </a:rPr>
              <a:t>Alternative Classes with Different Interfaces</a:t>
            </a:r>
            <a:endParaRPr>
              <a:solidFill>
                <a:srgbClr val="333333"/>
              </a:solidFill>
            </a:endParaRPr>
          </a:p>
          <a:p>
            <a:pPr algn="l" defTabSz="457200">
              <a:defRPr sz="2900">
                <a:solidFill>
                  <a:srgbClr val="070707"/>
                </a:solidFill>
                <a:latin typeface="Georgia"/>
                <a:ea typeface="Georgia"/>
                <a:cs typeface="Georgia"/>
                <a:sym typeface="Georgia"/>
              </a:defRPr>
            </a:pPr>
            <a:r>
              <a:rPr u="sng">
                <a:hlinkClick r:id="rId24"/>
              </a:rPr>
              <a:t>Data Class</a:t>
            </a:r>
            <a:endParaRPr>
              <a:solidFill>
                <a:srgbClr val="333333"/>
              </a:solidFill>
            </a:endParaRPr>
          </a:p>
          <a:p>
            <a:pPr algn="l" defTabSz="457200">
              <a:defRPr sz="2900">
                <a:solidFill>
                  <a:srgbClr val="070707"/>
                </a:solidFill>
                <a:latin typeface="Georgia"/>
                <a:ea typeface="Georgia"/>
                <a:cs typeface="Georgia"/>
                <a:sym typeface="Georgia"/>
              </a:defRPr>
            </a:pPr>
            <a:r>
              <a:rPr u="sng">
                <a:hlinkClick r:id="rId25"/>
              </a:rPr>
              <a:t>Refused Bequest</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t>“Local” Refactorings</a:t>
            </a:r>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nvGraphicFramePr>
        <p:xfrm>
          <a:off x="1264355" y="3353230"/>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t>Type-Related Refactorings</a:t>
            </a:r>
          </a:p>
        </p:txBody>
      </p:sp>
      <p:sp>
        <p:nvSpPr>
          <p:cNvPr id="221" name="Slide Subtitle"/>
          <p:cNvSpPr txBox="1">
            <a:spLocks noGrp="1"/>
          </p:cNvSpPr>
          <p:nvPr>
            <p:ph type="body" idx="21"/>
          </p:nvPr>
        </p:nvSpPr>
        <p:spPr>
          <a:prstGeom prst="rect">
            <a:avLst/>
          </a:prstGeom>
        </p:spPr>
        <p:txBody>
          <a:bodyPr>
            <a:normAutofit lnSpcReduction="10000"/>
          </a:bodyPr>
          <a:lstStyle/>
          <a:p>
            <a:endParaRPr/>
          </a:p>
        </p:txBody>
      </p:sp>
      <p:graphicFrame>
        <p:nvGraphicFramePr>
          <p:cNvPr id="222" name="Table"/>
          <p:cNvGraphicFramePr/>
          <p:nvPr/>
        </p:nvGraphicFramePr>
        <p:xfrm>
          <a:off x="793214" y="4029091"/>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prstGeom prst="rect">
            <a:avLst/>
          </a:prstGeom>
        </p:spPr>
        <p:txBody>
          <a:bodyPr/>
          <a:lstStyle>
            <a:lvl1pPr defTabSz="1369804">
              <a:defRPr sz="4740" spc="-94"/>
            </a:lvl1pPr>
          </a:lstStyle>
          <a:p>
            <a:r>
              <a:t>Automated Refactorings in VSC</a:t>
            </a:r>
          </a:p>
        </p:txBody>
      </p:sp>
      <p:sp>
        <p:nvSpPr>
          <p:cNvPr id="227" name="Slide Subtitle"/>
          <p:cNvSpPr txBox="1">
            <a:spLocks noGrp="1"/>
          </p:cNvSpPr>
          <p:nvPr>
            <p:ph type="body" idx="21"/>
          </p:nvPr>
        </p:nvSpPr>
        <p:spPr>
          <a:prstGeom prst="rect">
            <a:avLst/>
          </a:prstGeom>
        </p:spPr>
        <p:txBody>
          <a:bodyPr>
            <a:normAutofit lnSpcReduction="10000"/>
          </a:bodyPr>
          <a:lstStyle/>
          <a:p>
            <a:endParaRPr/>
          </a:p>
        </p:txBody>
      </p:sp>
      <p:sp>
        <p:nvSpPr>
          <p:cNvPr id="228" name="Slide bullet text"/>
          <p:cNvSpPr txBox="1">
            <a:spLocks noGrp="1"/>
          </p:cNvSpPr>
          <p:nvPr>
            <p:ph type="body" idx="1"/>
          </p:nvPr>
        </p:nvSpPr>
        <p:spPr>
          <a:prstGeom prst="rect">
            <a:avLst/>
          </a:prstGeom>
        </p:spPr>
        <p:txBody>
          <a:bodyPr/>
          <a:lstStyle/>
          <a:p>
            <a:endParaRPr/>
          </a:p>
        </p:txBody>
      </p:sp>
      <p:pic>
        <p:nvPicPr>
          <p:cNvPr id="229" name="Image" descr="Image"/>
          <p:cNvPicPr>
            <a:picLocks noChangeAspect="1"/>
          </p:cNvPicPr>
          <p:nvPr/>
        </p:nvPicPr>
        <p:blipFill>
          <a:blip r:embed="rId2"/>
          <a:stretch>
            <a:fillRect/>
          </a:stretch>
        </p:blipFill>
        <p:spPr>
          <a:xfrm>
            <a:off x="3670300" y="3238500"/>
            <a:ext cx="5664200" cy="4635500"/>
          </a:xfrm>
          <a:prstGeom prst="rect">
            <a:avLst/>
          </a:prstGeom>
          <a:ln w="3175">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t>Technical Debt is Sum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92500" lnSpcReduction="20000"/>
          </a:bodyPr>
          <a:lstStyle/>
          <a:p>
            <a:pPr>
              <a:spcBef>
                <a:spcPts val="1200"/>
              </a:spcBef>
            </a:pPr>
            <a:r>
              <a:rPr lang="en-US" dirty="0"/>
              <a:t>Internal because they don’t show as user-visible failures.</a:t>
            </a:r>
          </a:p>
          <a:p>
            <a:pPr>
              <a:spcBef>
                <a:spcPts val="1200"/>
              </a:spcBef>
            </a:pPr>
            <a:r>
              <a:rPr lang="en-US" dirty="0"/>
              <a:t>Examples:</a:t>
            </a:r>
          </a:p>
          <a:p>
            <a:pPr>
              <a:spcBef>
                <a:spcPts val="1200"/>
              </a:spcBef>
            </a:pPr>
            <a:r>
              <a:rPr lang="en-US" dirty="0"/>
              <a:t>Code Smells;</a:t>
            </a:r>
          </a:p>
          <a:p>
            <a:pPr>
              <a:spcBef>
                <a:spcPts val="1200"/>
              </a:spcBef>
            </a:pPr>
            <a:r>
              <a:rPr lang="en-US" dirty="0"/>
              <a:t>Missing tests;</a:t>
            </a:r>
          </a:p>
          <a:p>
            <a:pPr>
              <a:spcBef>
                <a:spcPts val="1200"/>
              </a:spcBef>
            </a:pPr>
            <a:r>
              <a:rPr lang="en-US" dirty="0"/>
              <a:t>Missing documentation;</a:t>
            </a:r>
          </a:p>
          <a:p>
            <a:pPr>
              <a:spcBef>
                <a:spcPts val="1200"/>
              </a:spcBef>
            </a:pPr>
            <a:r>
              <a:rPr lang="en-US" dirty="0"/>
              <a:t>Dependency on old versions of third-party systems;</a:t>
            </a:r>
          </a:p>
          <a:p>
            <a:pPr>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Technical Debt Can Accrue On Purpose</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lnSpcReduction="10000"/>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569660"/>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707857" y="5224254"/>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lstStyle/>
          <a:p>
            <a:r>
              <a:rPr lang="en-US"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lstStyle/>
          <a:p>
            <a:pPr fontAlgn="base"/>
            <a:r>
              <a:rPr lang="en-US" dirty="0"/>
              <a:t>Code Smells;</a:t>
            </a:r>
          </a:p>
          <a:p>
            <a:pPr fontAlgn="base"/>
            <a:r>
              <a:rPr lang="en-US" dirty="0"/>
              <a:t>Missing tests;</a:t>
            </a:r>
          </a:p>
          <a:p>
            <a:pPr fontAlgn="base"/>
            <a:r>
              <a:rPr lang="en-US" dirty="0"/>
              <a:t>Missing documentation;</a:t>
            </a:r>
          </a:p>
          <a:p>
            <a:pPr fontAlgn="base"/>
            <a:r>
              <a:rPr lang="en-US" dirty="0"/>
              <a:t>Dependency on old versions of third-party systems;</a:t>
            </a:r>
          </a:p>
          <a:p>
            <a:pPr fontAlgn="base"/>
            <a:r>
              <a:rPr lang="en-US" dirty="0"/>
              <a:t>Inefficient and/or non-scalable algorithms.</a:t>
            </a:r>
          </a:p>
          <a:p>
            <a:pPr fontAlgn="base"/>
            <a:r>
              <a:rPr lang="en-US" dirty="0"/>
              <a:t>Sub-optimal architecture choices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lstStyle/>
          <a:p>
            <a:r>
              <a:rPr lang="en-US"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lstStyle/>
          <a:p>
            <a:r>
              <a:rPr lang="en-US" dirty="0"/>
              <a:t>“Smelly” code is less flexible;</a:t>
            </a:r>
          </a:p>
          <a:p>
            <a:r>
              <a:rPr lang="en-US" dirty="0"/>
              <a:t>Need to revert breaking change;</a:t>
            </a:r>
          </a:p>
          <a:p>
            <a:r>
              <a:rPr lang="en-US" dirty="0"/>
              <a:t>Can’t figure out how to use;</a:t>
            </a:r>
          </a:p>
          <a:p>
            <a:r>
              <a:rPr lang="en-US" dirty="0"/>
              <a:t>May have take over maintenance of old system;</a:t>
            </a:r>
          </a:p>
          <a:p>
            <a:r>
              <a:rPr lang="en-US" dirty="0"/>
              <a:t>Lose potential customers.</a:t>
            </a:r>
          </a:p>
          <a:p>
            <a:r>
              <a:rPr lang="en-US" dirty="0"/>
              <a:t>Challenges in scalability, maintainability</a:t>
            </a:r>
          </a:p>
          <a:p>
            <a:pPr marL="0" indent="0">
              <a:buNone/>
            </a:pPr>
            <a:endParaRPr lang="en-US" dirty="0"/>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18</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 is Sum of Internal Problems in Project Codebase</a:t>
            </a:r>
          </a:p>
        </p:txBody>
      </p:sp>
    </p:spTree>
    <p:extLst>
      <p:ext uri="{BB962C8B-B14F-4D97-AF65-F5344CB8AC3E}">
        <p14:creationId xmlns:p14="http://schemas.microsoft.com/office/powerpoint/2010/main" val="962259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19</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Tree>
    <p:extLst>
      <p:ext uri="{BB962C8B-B14F-4D97-AF65-F5344CB8AC3E}">
        <p14:creationId xmlns:p14="http://schemas.microsoft.com/office/powerpoint/2010/main" val="11336550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Describe different kinds of “Refactoring”: restructuring of code to improve structure.</a:t>
            </a:r>
          </a:p>
          <a:p>
            <a:pPr marL="571500" indent="-571500">
              <a:buFont typeface="Arial" panose="020B0604020202020204" pitchFamily="34" charset="0"/>
              <a:buChar char="•"/>
            </a:pPr>
            <a:r>
              <a:rPr lang="en-US" sz="4000" dirty="0"/>
              <a:t>Review some common code “smells” (anti-patterns).</a:t>
            </a:r>
          </a:p>
          <a:p>
            <a:pPr marL="571500" indent="-571500">
              <a:buFont typeface="Arial" panose="020B0604020202020204" pitchFamily="34" charset="0"/>
              <a:buChar char="•"/>
            </a:pPr>
            <a:r>
              <a:rPr lang="en-US" sz="4000" dirty="0">
                <a:solidFill>
                  <a:schemeClr val="tx1">
                    <a:lumMod val="50000"/>
                  </a:schemeClr>
                </a:solidFill>
              </a:rPr>
              <a:t>Identify the “technical debt” metaphor; Indicate when and where technical debt is appropriate to accrue versus retire.</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p:txBody>
          <a:bodyPr/>
          <a:lstStyle/>
          <a:p>
            <a:r>
              <a:rPr lang="en-US" dirty="0"/>
              <a:t>Prototyping:</a:t>
            </a:r>
          </a:p>
          <a:p>
            <a:pPr lvl="1"/>
            <a:r>
              <a:rPr lang="en-US" dirty="0"/>
              <a:t>If code will be discarded, or drastically rewritten, don’t waste time perfecting it.</a:t>
            </a:r>
          </a:p>
          <a:p>
            <a:r>
              <a:rPr lang="en-US" dirty="0"/>
              <a:t>Getting a product out the door:</a:t>
            </a:r>
          </a:p>
          <a:p>
            <a:pPr lvl="1"/>
            <a:r>
              <a:rPr lang="en-US" dirty="0"/>
              <a:t>Time is often crucial in a competitive environment.</a:t>
            </a:r>
          </a:p>
          <a:p>
            <a:r>
              <a:rPr lang="en-US" dirty="0"/>
              <a:t>Fixing a critical failure:</a:t>
            </a:r>
          </a:p>
          <a:p>
            <a:pPr lvl="1"/>
            <a:r>
              <a:rPr lang="en-US" dirty="0"/>
              <a:t>People are waiting.</a:t>
            </a:r>
          </a:p>
          <a:p>
            <a:r>
              <a:rPr lang="en-US" dirty="0"/>
              <a:t>Maybe a simple algorithm is good enough:</a:t>
            </a:r>
          </a:p>
          <a:p>
            <a:pPr lvl="1"/>
            <a:r>
              <a:rPr lang="en-US" dirty="0"/>
              <a:t>“Premature optimization is the root of all evil”</a:t>
            </a:r>
          </a:p>
          <a:p>
            <a:pPr lvl="2"/>
            <a:r>
              <a:rPr lang="en-US"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20</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lstStyle/>
          <a:p>
            <a:r>
              <a:rPr lang="en-US" dirty="0"/>
              <a:t>Total cost of ownership generally higher than implementation-level issues; harder to get out of choices of:</a:t>
            </a:r>
          </a:p>
          <a:p>
            <a:pPr lvl="1"/>
            <a:r>
              <a:rPr lang="en-US" dirty="0"/>
              <a:t>Language</a:t>
            </a:r>
          </a:p>
          <a:p>
            <a:pPr lvl="1"/>
            <a:r>
              <a:rPr lang="en-US" dirty="0"/>
              <a:t>Middleware frameworks</a:t>
            </a:r>
          </a:p>
          <a:p>
            <a:pPr lvl="1"/>
            <a:r>
              <a:rPr lang="en-US" dirty="0"/>
              <a:t>Deployment pipeline</a:t>
            </a:r>
          </a:p>
          <a:p>
            <a:r>
              <a:rPr lang="en-US"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21</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22</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1087100" y="5900737"/>
            <a:ext cx="914400" cy="571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Classes</a:t>
            </a:r>
          </a:p>
          <a:p>
            <a:pPr algn="l"/>
            <a:r>
              <a:rPr lang="en-US"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7"/>
            <a:ext cx="5729287" cy="1371601"/>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000" dirty="0">
                <a:solidFill>
                  <a:schemeClr val="tx1"/>
                </a:solidFill>
              </a:rPr>
              <a:t>PLUS:</a:t>
            </a:r>
          </a:p>
          <a:p>
            <a:pPr algn="l"/>
            <a:r>
              <a:rPr lang="en-US" sz="2000" dirty="0">
                <a:solidFill>
                  <a:schemeClr val="tx1"/>
                </a:solidFill>
              </a:rPr>
              <a:t>2016: ES7 (</a:t>
            </a:r>
            <a:r>
              <a:rPr lang="en-US" sz="2000" dirty="0" err="1">
                <a:solidFill>
                  <a:schemeClr val="tx1"/>
                </a:solidFill>
              </a:rPr>
              <a:t>Array.includes</a:t>
            </a:r>
            <a:r>
              <a:rPr lang="en-US" sz="2000" dirty="0">
                <a:solidFill>
                  <a:schemeClr val="tx1"/>
                </a:solidFill>
              </a:rPr>
              <a:t>)</a:t>
            </a:r>
          </a:p>
          <a:p>
            <a:pPr algn="l"/>
            <a:r>
              <a:rPr lang="en-US" sz="2000" dirty="0">
                <a:solidFill>
                  <a:schemeClr val="tx1"/>
                </a:solidFill>
              </a:rPr>
              <a:t>2017: ES8 (Async/Await)</a:t>
            </a:r>
          </a:p>
          <a:p>
            <a:pPr algn="l"/>
            <a:r>
              <a:rPr lang="en-US" sz="20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23</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24</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350418" y="8024605"/>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524125" y="2647949"/>
            <a:ext cx="812800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t>Set aside time to pay off technical debt:</a:t>
            </a:r>
          </a:p>
          <a:p>
            <a:pPr lvl="1"/>
            <a:r>
              <a:rPr lang="en-US" dirty="0"/>
              <a:t>Google has (had?) “20%-time” for tasks such as this.</a:t>
            </a:r>
          </a:p>
          <a:p>
            <a:r>
              <a:rPr lang="en-US" dirty="0"/>
              <a:t>A new initiative can take on some technical debt:</a:t>
            </a:r>
          </a:p>
          <a:p>
            <a:pPr lvl="1"/>
            <a:r>
              <a:rPr lang="en-US" dirty="0"/>
              <a:t>Refactoring at the start of a project.</a:t>
            </a:r>
          </a:p>
          <a:p>
            <a:r>
              <a:rPr lang="en-US" dirty="0"/>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25</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lvl="1" fontAlgn="base"/>
            <a:r>
              <a:rPr lang="en-US" sz="3600" dirty="0"/>
              <a:t>Describe different kinds of “Refactoring”: restructuring of code to improve structure.</a:t>
            </a:r>
          </a:p>
          <a:p>
            <a:pPr lvl="1" fontAlgn="base"/>
            <a:r>
              <a:rPr lang="en-US" sz="3600" dirty="0"/>
              <a:t>Review some common code “smells” (anti-patterns).</a:t>
            </a:r>
          </a:p>
          <a:p>
            <a:pPr lvl="1" fontAlgn="base"/>
            <a:r>
              <a:rPr lang="en-US" sz="3600"/>
              <a:t>Identify the “technical debt” metaphor; Indicate when and where technical debt is appropriate to accrue versus retire.</a:t>
            </a:r>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26</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485069"/>
            <a:ext cx="11717868" cy="5612436"/>
          </a:xfrm>
          <a:prstGeom prst="rect">
            <a:avLst/>
          </a:prstGeom>
        </p:spPr>
        <p:txBody>
          <a:bodyPr>
            <a:noAutofit/>
          </a:bodyPr>
          <a:lstStyle/>
          <a:p>
            <a:pPr marL="393192" indent="-393192" defTabSz="1491179">
              <a:spcBef>
                <a:spcPts val="800"/>
              </a:spcBef>
              <a:defRPr sz="2494"/>
            </a:pPr>
            <a:r>
              <a:rPr sz="3200" b="1" dirty="0">
                <a:solidFill>
                  <a:srgbClr val="011993"/>
                </a:solidFill>
              </a:rPr>
              <a:t>refactoring</a:t>
            </a:r>
            <a:r>
              <a:rPr sz="3200" dirty="0"/>
              <a:t> is the process of applying transformations (</a:t>
            </a:r>
            <a:r>
              <a:rPr sz="3200" dirty="0" err="1"/>
              <a:t>refactorings</a:t>
            </a:r>
            <a:r>
              <a:rPr sz="3200" dirty="0"/>
              <a:t>) to a program, with the goal of improving its design</a:t>
            </a:r>
          </a:p>
          <a:p>
            <a:pPr marL="393192" indent="-393192" defTabSz="1491179">
              <a:spcBef>
                <a:spcPts val="800"/>
              </a:spcBef>
              <a:defRPr sz="2494"/>
            </a:pPr>
            <a:r>
              <a:rPr sz="3200" dirty="0"/>
              <a:t>goals:</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 later</a:t>
            </a:r>
          </a:p>
          <a:p>
            <a:pPr marL="393192" indent="-393192" defTabSz="1491179">
              <a:spcBef>
                <a:spcPts val="800"/>
              </a:spcBef>
              <a:defRPr sz="2494"/>
            </a:pPr>
            <a:r>
              <a:rPr sz="3200" dirty="0"/>
              <a:t>characteristics:</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History of Refactoring"/>
          <p:cNvSpPr txBox="1">
            <a:spLocks noGrp="1"/>
          </p:cNvSpPr>
          <p:nvPr>
            <p:ph type="title"/>
          </p:nvPr>
        </p:nvSpPr>
        <p:spPr>
          <a:prstGeom prst="rect">
            <a:avLst/>
          </a:prstGeom>
        </p:spPr>
        <p:txBody>
          <a:bodyPr/>
          <a:lstStyle>
            <a:lvl1pPr defTabSz="1369804">
              <a:defRPr sz="4740" spc="-94"/>
            </a:lvl1pPr>
          </a:lstStyle>
          <a:p>
            <a:r>
              <a:t>History of Refactoring</a:t>
            </a:r>
          </a:p>
        </p:txBody>
      </p:sp>
      <p:sp>
        <p:nvSpPr>
          <p:cNvPr id="149" name="Slide Subtitle"/>
          <p:cNvSpPr txBox="1">
            <a:spLocks noGrp="1"/>
          </p:cNvSpPr>
          <p:nvPr>
            <p:ph type="body" idx="21"/>
          </p:nvPr>
        </p:nvSpPr>
        <p:spPr>
          <a:prstGeom prst="rect">
            <a:avLst/>
          </a:prstGeom>
        </p:spPr>
        <p:txBody>
          <a:bodyPr>
            <a:normAutofit lnSpcReduction="10000"/>
          </a:bodyPr>
          <a:lstStyle/>
          <a:p>
            <a:endParaRPr/>
          </a:p>
        </p:txBody>
      </p:sp>
      <p:sp>
        <p:nvSpPr>
          <p:cNvPr id="150" name="refactoring is something good programmers have always done…"/>
          <p:cNvSpPr txBox="1">
            <a:spLocks noGrp="1"/>
          </p:cNvSpPr>
          <p:nvPr>
            <p:ph type="body" idx="1"/>
          </p:nvPr>
        </p:nvSpPr>
        <p:spPr>
          <a:prstGeom prst="rect">
            <a:avLst/>
          </a:prstGeom>
        </p:spPr>
        <p:txBody>
          <a:bodyPr/>
          <a:lstStyle/>
          <a:p>
            <a:pPr marL="406908" indent="-406908" defTabSz="1543197">
              <a:spcBef>
                <a:spcPts val="800"/>
              </a:spcBef>
              <a:defRPr sz="2937"/>
            </a:pPr>
            <a:r>
              <a:t>refactoring is something good programmers have always done</a:t>
            </a:r>
          </a:p>
          <a:p>
            <a:pPr marL="949452" lvl="1" indent="-406908" defTabSz="1543197">
              <a:spcBef>
                <a:spcPts val="800"/>
              </a:spcBef>
              <a:buChar char="-"/>
              <a:defRPr sz="2937"/>
            </a:pPr>
            <a:r>
              <a:t>Opdyke’s PhD thesis (1990): refactoring tools for Smalltalk</a:t>
            </a:r>
          </a:p>
          <a:p>
            <a:pPr marL="949452" lvl="1" indent="-406908" defTabSz="1543197">
              <a:spcBef>
                <a:spcPts val="800"/>
              </a:spcBef>
              <a:buChar char="-"/>
              <a:defRPr sz="2937"/>
            </a:pPr>
            <a:r>
              <a:t>popularized by various agile development methodologies</a:t>
            </a:r>
          </a:p>
          <a:p>
            <a:pPr marL="406908" indent="-406908" defTabSz="1543197">
              <a:spcBef>
                <a:spcPts val="800"/>
              </a:spcBef>
              <a:defRPr sz="2937"/>
            </a:pPr>
            <a:endParaRPr/>
          </a:p>
          <a:p>
            <a:pPr marL="406908" indent="-406908" defTabSz="1543197">
              <a:spcBef>
                <a:spcPts val="800"/>
              </a:spcBef>
              <a:defRPr sz="2937"/>
            </a:pPr>
            <a:endParaRPr/>
          </a:p>
          <a:p>
            <a:pPr marL="406908" indent="-406908" defTabSz="1543197">
              <a:spcBef>
                <a:spcPts val="800"/>
              </a:spcBef>
              <a:defRPr sz="2937"/>
            </a:pPr>
            <a:r>
              <a:t>especially popular in the context of object-oriented languages</a:t>
            </a:r>
          </a:p>
          <a:p>
            <a:pPr marL="949452" lvl="1" indent="-406908" defTabSz="1543197">
              <a:spcBef>
                <a:spcPts val="800"/>
              </a:spcBef>
              <a:buChar char="-"/>
              <a:defRPr sz="2937"/>
            </a:pPr>
            <a:r>
              <a:t>OO features are well-suited to make designs flexible &amp; reusable </a:t>
            </a:r>
          </a:p>
          <a:p>
            <a:pPr marL="949452" lvl="1" indent="-406908" defTabSz="1543197">
              <a:spcBef>
                <a:spcPts val="800"/>
              </a:spcBef>
              <a:buChar char="-"/>
              <a:defRPr sz="2937"/>
            </a:pPr>
            <a:r>
              <a:t>but refactoring is not specific to OO</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53" name="Martin Fowle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Martin Fowler</a:t>
            </a:r>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prstGeom prst="rect">
            <a:avLst/>
          </a:prstGeom>
        </p:spPr>
        <p:txBody>
          <a:bodyPr/>
          <a:lstStyle/>
          <a:p>
            <a:pPr marL="375665" indent="-375665" defTabSz="1508519">
              <a:spcBef>
                <a:spcPts val="800"/>
              </a:spcBef>
              <a:defRPr sz="2958"/>
            </a:pPr>
            <a:r>
              <a:t>presents a </a:t>
            </a:r>
            <a:r>
              <a:rPr b="1">
                <a:solidFill>
                  <a:srgbClr val="011993"/>
                </a:solidFill>
              </a:rPr>
              <a:t>catalogue of refactorings</a:t>
            </a:r>
            <a:r>
              <a:t>, similar to the catalogue of design patterns in the GoF book</a:t>
            </a:r>
          </a:p>
          <a:p>
            <a:pPr marL="906018" lvl="1" indent="-375665" defTabSz="1508519">
              <a:spcBef>
                <a:spcPts val="800"/>
              </a:spcBef>
              <a:buChar char="-"/>
              <a:defRPr sz="2958"/>
            </a:pPr>
            <a:r>
              <a:t>catalogues “bad smells” - indications that refactoring may be needed</a:t>
            </a:r>
          </a:p>
          <a:p>
            <a:pPr marL="906018" lvl="1" indent="-375665" defTabSz="1508519">
              <a:spcBef>
                <a:spcPts val="800"/>
              </a:spcBef>
              <a:buChar char="-"/>
              <a:defRPr sz="2958"/>
            </a:pPr>
            <a:r>
              <a:t>explains when and how to apply refactorings</a:t>
            </a:r>
          </a:p>
          <a:p>
            <a:pPr marL="375665" indent="-375665" defTabSz="1508519">
              <a:spcBef>
                <a:spcPts val="800"/>
              </a:spcBef>
              <a:defRPr sz="2958"/>
            </a:pPr>
            <a:endParaRPr/>
          </a:p>
          <a:p>
            <a:pPr marL="375665" indent="-375665" defTabSz="1508519">
              <a:spcBef>
                <a:spcPts val="800"/>
              </a:spcBef>
              <a:defRPr sz="2958"/>
            </a:pPr>
            <a:r>
              <a:t>many of Fowler’s refactorings are the inverse of another refactoring</a:t>
            </a:r>
          </a:p>
          <a:p>
            <a:pPr marL="906018" lvl="1" indent="-375665" defTabSz="1508519">
              <a:spcBef>
                <a:spcPts val="800"/>
              </a:spcBef>
              <a:buChar char="-"/>
              <a:defRPr sz="2958"/>
            </a:pPr>
            <a:r>
              <a:t>often there is not a unique “best” solution</a:t>
            </a:r>
          </a:p>
          <a:p>
            <a:pPr marL="906018" lvl="1" indent="-375665" defTabSz="1508519">
              <a:spcBef>
                <a:spcPts val="800"/>
              </a:spcBef>
              <a:buChar char="-"/>
              <a:defRPr sz="2958"/>
            </a:pPr>
            <a:r>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prstGeom prst="rect">
            <a:avLst/>
          </a:prstGeom>
        </p:spPr>
        <p:txBody>
          <a:bodyPr/>
          <a:lstStyle/>
          <a:p>
            <a:pPr marL="457200" indent="-457200">
              <a:spcBef>
                <a:spcPts val="1000"/>
              </a:spcBef>
              <a:defRPr sz="3200"/>
            </a:pPr>
            <a:r>
              <a:rPr>
                <a:solidFill>
                  <a:srgbClr val="011993"/>
                </a:solidFill>
              </a:rPr>
              <a:t>requirements have changed</a:t>
            </a:r>
            <a:r>
              <a:t>, and a different design is needed</a:t>
            </a:r>
          </a:p>
          <a:p>
            <a:pPr marL="457200" indent="-457200">
              <a:spcBef>
                <a:spcPts val="1000"/>
              </a:spcBef>
              <a:defRPr sz="3200"/>
            </a:pPr>
            <a:endParaRPr/>
          </a:p>
          <a:p>
            <a:pPr marL="457200" indent="-457200">
              <a:spcBef>
                <a:spcPts val="1000"/>
              </a:spcBef>
              <a:defRPr sz="3200"/>
            </a:pPr>
            <a:r>
              <a:rPr>
                <a:solidFill>
                  <a:srgbClr val="011993"/>
                </a:solidFill>
              </a:rPr>
              <a:t>design needs to be more flexible</a:t>
            </a:r>
            <a:r>
              <a:t> (so new features can be added)</a:t>
            </a:r>
          </a:p>
          <a:p>
            <a:pPr marL="1123950" lvl="1" indent="-514350">
              <a:spcBef>
                <a:spcPts val="1000"/>
              </a:spcBef>
              <a:buChar char="-"/>
              <a:defRPr sz="3200"/>
            </a:pPr>
            <a:r>
              <a:t>design patterns are often a target for refactoring</a:t>
            </a:r>
          </a:p>
          <a:p>
            <a:pPr marL="457200" indent="-457200">
              <a:spcBef>
                <a:spcPts val="1000"/>
              </a:spcBef>
              <a:defRPr sz="3200"/>
            </a:pPr>
            <a:endParaRPr/>
          </a:p>
          <a:p>
            <a:pPr marL="457200" indent="-457200">
              <a:spcBef>
                <a:spcPts val="1000"/>
              </a:spcBef>
              <a:defRPr sz="3200"/>
            </a:pPr>
            <a:r>
              <a:t>address sloppiness by programmers</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Consolidating duplicate conditional fragments</a:t>
            </a:r>
          </a:p>
        </p:txBody>
      </p:sp>
      <p:sp>
        <p:nvSpPr>
          <p:cNvPr id="176" name="if (isSpecialDeal()) {…"/>
          <p:cNvSpPr txBox="1"/>
          <p:nvPr/>
        </p:nvSpPr>
        <p:spPr>
          <a:xfrm>
            <a:off x="912505" y="4303606"/>
            <a:ext cx="4639631" cy="30005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a:solidFill>
                  <a:srgbClr val="011480"/>
                </a:solidFill>
              </a:rPr>
              <a:t>if </a:t>
            </a:r>
            <a:r>
              <a:t>(isSpecialDeal()) {</a:t>
            </a:r>
          </a:p>
          <a:p>
            <a:pPr algn="l" defTabSz="325120">
              <a:defRPr sz="2400">
                <a:solidFill>
                  <a:srgbClr val="000000"/>
                </a:solidFill>
                <a:latin typeface="Courier"/>
                <a:ea typeface="Courier"/>
                <a:cs typeface="Courier"/>
                <a:sym typeface="Courier"/>
              </a:defRPr>
            </a:pPr>
            <a:r>
              <a:t>    total = price * </a:t>
            </a:r>
            <a:r>
              <a:rPr>
                <a:solidFill>
                  <a:srgbClr val="0433FF"/>
                </a:solidFill>
              </a:rPr>
              <a:t>0.95</a:t>
            </a:r>
            <a:r>
              <a:t>;</a:t>
            </a:r>
          </a:p>
          <a:p>
            <a:pPr algn="l" defTabSz="325120">
              <a:defRPr sz="2400">
                <a:solidFill>
                  <a:srgbClr val="000000"/>
                </a:solidFill>
                <a:latin typeface="Courier"/>
                <a:ea typeface="Courier"/>
                <a:cs typeface="Courier"/>
                <a:sym typeface="Courier"/>
              </a:defRPr>
            </a:pPr>
            <a:r>
              <a:t>    send()</a:t>
            </a:r>
          </a:p>
          <a:p>
            <a:pPr algn="l" defTabSz="325120">
              <a:defRPr sz="2400" b="1">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p>
          <a:p>
            <a:pPr algn="l" defTabSz="325120">
              <a:defRPr sz="2400">
                <a:solidFill>
                  <a:srgbClr val="000000"/>
                </a:solidFill>
                <a:latin typeface="Courier"/>
                <a:ea typeface="Courier"/>
                <a:cs typeface="Courier"/>
                <a:sym typeface="Courier"/>
              </a:defRPr>
            </a:pPr>
            <a:r>
              <a:t>    total = price * </a:t>
            </a:r>
            <a:r>
              <a:rPr>
                <a:solidFill>
                  <a:srgbClr val="0433FF"/>
                </a:solidFill>
              </a:rPr>
              <a:t>0.98</a:t>
            </a:r>
            <a:r>
              <a:t>;</a:t>
            </a:r>
          </a:p>
          <a:p>
            <a:pPr algn="l" defTabSz="325120">
              <a:defRPr sz="2400">
                <a:solidFill>
                  <a:srgbClr val="000000"/>
                </a:solidFill>
                <a:latin typeface="Courier"/>
                <a:ea typeface="Courier"/>
                <a:cs typeface="Courier"/>
                <a:sym typeface="Courier"/>
              </a:defRPr>
            </a:pPr>
            <a:r>
              <a:t>    send()</a:t>
            </a:r>
          </a:p>
          <a:p>
            <a:pPr algn="l" defTabSz="325120">
              <a:defRPr sz="2400">
                <a:solidFill>
                  <a:srgbClr val="000000"/>
                </a:solidFill>
                <a:latin typeface="Courier"/>
                <a:ea typeface="Courier"/>
                <a:cs typeface="Courier"/>
                <a:sym typeface="Courier"/>
              </a:defRPr>
            </a:pPr>
            <a:r>
              <a:t>}</a:t>
            </a:r>
          </a:p>
        </p:txBody>
      </p:sp>
      <p:sp>
        <p:nvSpPr>
          <p:cNvPr id="177" name="if (isSpecialDeal()) {…"/>
          <p:cNvSpPr txBox="1"/>
          <p:nvPr/>
        </p:nvSpPr>
        <p:spPr>
          <a:xfrm>
            <a:off x="7364105" y="4392506"/>
            <a:ext cx="4639632" cy="22639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a:solidFill>
                  <a:srgbClr val="011480"/>
                </a:solidFill>
              </a:rPr>
              <a:t>if </a:t>
            </a:r>
            <a:r>
              <a:t>(isSpecialDeal()) {</a:t>
            </a:r>
          </a:p>
          <a:p>
            <a:pPr algn="l" defTabSz="325120">
              <a:defRPr sz="2400">
                <a:solidFill>
                  <a:srgbClr val="000000"/>
                </a:solidFill>
                <a:latin typeface="Courier"/>
                <a:ea typeface="Courier"/>
                <a:cs typeface="Courier"/>
                <a:sym typeface="Courier"/>
              </a:defRPr>
            </a:pPr>
            <a:r>
              <a:t>    total = price * </a:t>
            </a:r>
            <a:r>
              <a:rPr>
                <a:solidFill>
                  <a:srgbClr val="0433FF"/>
                </a:solidFill>
              </a:rPr>
              <a:t>0.95</a:t>
            </a:r>
            <a:r>
              <a:t>;</a:t>
            </a:r>
          </a:p>
          <a:p>
            <a:pPr algn="l" defTabSz="325120">
              <a:defRPr sz="2400" b="1">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p>
          <a:p>
            <a:pPr algn="l" defTabSz="325120">
              <a:defRPr sz="2400">
                <a:solidFill>
                  <a:srgbClr val="000000"/>
                </a:solidFill>
                <a:latin typeface="Courier"/>
                <a:ea typeface="Courier"/>
                <a:cs typeface="Courier"/>
                <a:sym typeface="Courier"/>
              </a:defRPr>
            </a:pPr>
            <a:r>
              <a:t>    total = price * </a:t>
            </a:r>
            <a:r>
              <a:rPr>
                <a:solidFill>
                  <a:srgbClr val="0433FF"/>
                </a:solidFill>
              </a:rPr>
              <a:t>0.98</a:t>
            </a:r>
            <a:r>
              <a:t>;</a:t>
            </a:r>
          </a:p>
          <a:p>
            <a:pPr algn="l" defTabSz="325120">
              <a:defRPr sz="2400">
                <a:solidFill>
                  <a:srgbClr val="000000"/>
                </a:solidFill>
                <a:latin typeface="Courier"/>
                <a:ea typeface="Courier"/>
                <a:cs typeface="Courier"/>
                <a:sym typeface="Courier"/>
              </a:defRPr>
            </a:pPr>
            <a:r>
              <a:t>}</a:t>
            </a:r>
          </a:p>
          <a:p>
            <a:pPr algn="l" defTabSz="325120">
              <a:defRPr sz="2400">
                <a:solidFill>
                  <a:srgbClr val="000000"/>
                </a:solidFill>
                <a:latin typeface="Courier"/>
                <a:ea typeface="Courier"/>
                <a:cs typeface="Courier"/>
                <a:sym typeface="Courier"/>
              </a:defRPr>
            </a:pPr>
            <a:r>
              <a:t>send()</a:t>
            </a:r>
          </a:p>
        </p:txBody>
      </p:sp>
      <p:sp>
        <p:nvSpPr>
          <p:cNvPr id="178" name="Original Code"/>
          <p:cNvSpPr txBox="1"/>
          <p:nvPr/>
        </p:nvSpPr>
        <p:spPr>
          <a:xfrm>
            <a:off x="1851147" y="3939174"/>
            <a:ext cx="1809506" cy="37665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lvl1pPr>
              <a:defRPr sz="2100" b="1">
                <a:solidFill>
                  <a:srgbClr val="000000"/>
                </a:solidFill>
              </a:defRPr>
            </a:lvl1pPr>
          </a:lstStyle>
          <a:p>
            <a:r>
              <a:t>Original Code</a:t>
            </a:r>
          </a:p>
        </p:txBody>
      </p:sp>
      <p:sp>
        <p:nvSpPr>
          <p:cNvPr id="179" name="Refactored Code"/>
          <p:cNvSpPr txBox="1"/>
          <p:nvPr/>
        </p:nvSpPr>
        <p:spPr>
          <a:xfrm>
            <a:off x="8448054" y="3939174"/>
            <a:ext cx="2230092" cy="37665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lvl1pPr>
              <a:defRPr sz="2100" b="1">
                <a:solidFill>
                  <a:srgbClr val="000000"/>
                </a:solidFill>
              </a:defRPr>
            </a:lvl1pPr>
          </a:lstStyle>
          <a:p>
            <a:r>
              <a:t>Refactored Code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t>Observations</a:t>
            </a:r>
          </a:p>
        </p:txBody>
      </p:sp>
      <p:sp>
        <p:nvSpPr>
          <p:cNvPr id="182" name="Slide Subtitle"/>
          <p:cNvSpPr txBox="1">
            <a:spLocks noGrp="1"/>
          </p:cNvSpPr>
          <p:nvPr>
            <p:ph type="body" idx="21"/>
          </p:nvPr>
        </p:nvSpPr>
        <p:spPr>
          <a:prstGeom prst="rect">
            <a:avLst/>
          </a:prstGeom>
        </p:spPr>
        <p:txBody>
          <a:bodyPr>
            <a:normAutofit lnSpcReduction="10000"/>
          </a:bodyPr>
          <a:lstStyle/>
          <a:p>
            <a:endParaRPr/>
          </a:p>
        </p:txBody>
      </p:sp>
      <p:sp>
        <p:nvSpPr>
          <p:cNvPr id="183" name="small incremental steps that preserve program behavior…"/>
          <p:cNvSpPr txBox="1">
            <a:spLocks noGrp="1"/>
          </p:cNvSpPr>
          <p:nvPr>
            <p:ph type="body" idx="1"/>
          </p:nvPr>
        </p:nvSpPr>
        <p:spPr>
          <a:prstGeom prst="rect">
            <a:avLst/>
          </a:prstGeom>
        </p:spPr>
        <p:txBody>
          <a:bodyPr/>
          <a:lstStyle/>
          <a:p>
            <a:pPr marL="397256" indent="-397256" defTabSz="1595215">
              <a:spcBef>
                <a:spcPts val="900"/>
              </a:spcBef>
              <a:defRPr sz="3128"/>
            </a:pPr>
            <a:r>
              <a:rPr b="1">
                <a:solidFill>
                  <a:srgbClr val="011993"/>
                </a:solidFill>
              </a:rPr>
              <a:t>small incremental steps</a:t>
            </a:r>
            <a:r>
              <a:t> that preserve program behavior </a:t>
            </a:r>
          </a:p>
          <a:p>
            <a:pPr marL="397256" indent="-397256" defTabSz="1595215">
              <a:spcBef>
                <a:spcPts val="900"/>
              </a:spcBef>
              <a:defRPr sz="3128"/>
            </a:pPr>
            <a:endParaRPr/>
          </a:p>
          <a:p>
            <a:pPr marL="397256" indent="-397256" defTabSz="1595215">
              <a:spcBef>
                <a:spcPts val="900"/>
              </a:spcBef>
              <a:defRPr sz="3128"/>
            </a:pPr>
            <a:r>
              <a:t>most steps are so simple that they can be </a:t>
            </a:r>
            <a:r>
              <a:rPr b="1">
                <a:solidFill>
                  <a:srgbClr val="011993"/>
                </a:solidFill>
              </a:rPr>
              <a:t>automated</a:t>
            </a:r>
          </a:p>
          <a:p>
            <a:pPr marL="958088" lvl="1" indent="-397256" defTabSz="1595215">
              <a:spcBef>
                <a:spcPts val="900"/>
              </a:spcBef>
              <a:buChar char="-"/>
              <a:defRPr sz="3128"/>
            </a:pPr>
            <a:r>
              <a:t>automation limited in complex cases</a:t>
            </a:r>
          </a:p>
          <a:p>
            <a:pPr marL="397256" indent="-397256" defTabSz="1595215">
              <a:spcBef>
                <a:spcPts val="900"/>
              </a:spcBef>
              <a:defRPr sz="3128"/>
            </a:pPr>
            <a:endParaRPr/>
          </a:p>
          <a:p>
            <a:pPr marL="397256" indent="-397256" defTabSz="1595215">
              <a:spcBef>
                <a:spcPts val="900"/>
              </a:spcBef>
              <a:defRPr sz="3128"/>
            </a:pPr>
            <a:r>
              <a:t>refactoring does not always proceed “in a straight line”</a:t>
            </a:r>
          </a:p>
          <a:p>
            <a:pPr marL="958088" lvl="1" indent="-397256" defTabSz="1595215">
              <a:spcBef>
                <a:spcPts val="900"/>
              </a:spcBef>
              <a:buChar char="-"/>
              <a:defRPr sz="3128"/>
            </a:pPr>
            <a:r>
              <a:t>sometimes, undo a step you did earlier… </a:t>
            </a:r>
          </a:p>
          <a:p>
            <a:pPr marL="958088" lvl="1" indent="-397256" defTabSz="1595215">
              <a:spcBef>
                <a:spcPts val="900"/>
              </a:spcBef>
              <a:buChar char="-"/>
              <a:defRPr sz="3128"/>
            </a:pPr>
            <a:r>
              <a:t>…when you have insights for a better design</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186</TotalTime>
  <Words>2658</Words>
  <Application>Microsoft Macintosh PowerPoint</Application>
  <PresentationFormat>Custom</PresentationFormat>
  <Paragraphs>291</Paragraphs>
  <Slides>26</Slides>
  <Notes>17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26</vt:i4>
      </vt:variant>
    </vt:vector>
  </HeadingPairs>
  <TitlesOfParts>
    <vt:vector size="41" baseType="lpstr">
      <vt:lpstr>Arial</vt:lpstr>
      <vt:lpstr>Calibri</vt:lpstr>
      <vt:lpstr>Courier</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Refactoring</vt:lpstr>
      <vt:lpstr>History of Refactoring</vt:lpstr>
      <vt:lpstr>Refactoring</vt:lpstr>
      <vt:lpstr>Fowler’s book</vt:lpstr>
      <vt:lpstr>Why Refactor?</vt:lpstr>
      <vt:lpstr>Example Refactoring</vt:lpstr>
      <vt:lpstr>Observations</vt:lpstr>
      <vt:lpstr>When to refactor?</vt:lpstr>
      <vt:lpstr>Code Smells</vt:lpstr>
      <vt:lpstr>“Local” Refactorings</vt:lpstr>
      <vt:lpstr>Type-Related Refactorings</vt:lpstr>
      <vt:lpstr>Automated Refactorings in VSC</vt:lpstr>
      <vt:lpstr>Refactoring Risks</vt:lpstr>
      <vt:lpstr>Technical Debt is Sum of Internal Problems in Project Codebase</vt:lpstr>
      <vt:lpstr>Technical Debt Can Accrue On Purpose</vt:lpstr>
      <vt:lpstr>PowerPoint Presentation</vt:lpstr>
      <vt:lpstr>Interest on Technical Debt Accrues over Time</vt:lpstr>
      <vt:lpstr>PowerPoint Presentation</vt:lpstr>
      <vt:lpstr>PowerPoint Presentation</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Bell, Jonathan</cp:lastModifiedBy>
  <cp:revision>10</cp:revision>
  <dcterms:modified xsi:type="dcterms:W3CDTF">2022-04-04T14:57:39Z</dcterms:modified>
</cp:coreProperties>
</file>